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9" r:id="rId6"/>
    <p:sldId id="270" r:id="rId7"/>
    <p:sldId id="260" r:id="rId8"/>
    <p:sldId id="272" r:id="rId9"/>
    <p:sldId id="261" r:id="rId10"/>
    <p:sldId id="262" r:id="rId11"/>
    <p:sldId id="273" r:id="rId12"/>
    <p:sldId id="274" r:id="rId13"/>
    <p:sldId id="275" r:id="rId14"/>
    <p:sldId id="263" r:id="rId15"/>
    <p:sldId id="282" r:id="rId16"/>
    <p:sldId id="276" r:id="rId17"/>
    <p:sldId id="277" r:id="rId18"/>
    <p:sldId id="278" r:id="rId19"/>
    <p:sldId id="265" r:id="rId20"/>
    <p:sldId id="279" r:id="rId21"/>
    <p:sldId id="267" r:id="rId22"/>
    <p:sldId id="264" r:id="rId23"/>
    <p:sldId id="266" r:id="rId24"/>
    <p:sldId id="280" r:id="rId25"/>
    <p:sldId id="268" r:id="rId26"/>
    <p:sldId id="283" r:id="rId27"/>
    <p:sldId id="284" r:id="rId28"/>
    <p:sldId id="285" r:id="rId29"/>
    <p:sldId id="281" r:id="rId30"/>
  </p:sldIdLst>
  <p:sldSz cx="12192000" cy="6858000"/>
  <p:notesSz cx="6858000" cy="9144000"/>
  <p:defaultTextStyle>
    <a:defPPr>
      <a:defRPr lang="th-TH"/>
    </a:defPPr>
    <a:lvl1pPr marL="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83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56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สไลด์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th-TH"/>
              <a:t>คลิกเพื่อแก้ไขสไตล์ชื่อเรื่องรองต้นแบบ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1CE3F-E49C-426A-B9AA-8079D6DE3661}" type="datetimeFigureOut">
              <a:rPr lang="th-TH" smtClean="0"/>
              <a:t>22/12/61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B691B-2368-408D-8A91-BF7394D4C2BD}" type="slidenum">
              <a:rPr lang="th-TH" smtClean="0"/>
              <a:t>‹#›</a:t>
            </a:fld>
            <a:endParaRPr lang="th-TH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02673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ชื่อเรื่องและข้อความ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1CE3F-E49C-426A-B9AA-8079D6DE3661}" type="datetimeFigureOut">
              <a:rPr lang="th-TH" smtClean="0"/>
              <a:t>22/12/61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B691B-2368-408D-8A91-BF7394D4C2BD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4245096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ข้อความและชื่อเรื่อง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1CE3F-E49C-426A-B9AA-8079D6DE3661}" type="datetimeFigureOut">
              <a:rPr lang="th-TH" smtClean="0"/>
              <a:t>22/12/61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B691B-2368-408D-8A91-BF7394D4C2BD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6108225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ชื่อเรื่องและเนื้อห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1CE3F-E49C-426A-B9AA-8079D6DE3661}" type="datetimeFigureOut">
              <a:rPr lang="th-TH" smtClean="0"/>
              <a:t>22/12/61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B691B-2368-408D-8A91-BF7394D4C2BD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0898878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ส่วนหัวของส่วน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1CE3F-E49C-426A-B9AA-8079D6DE3661}" type="datetimeFigureOut">
              <a:rPr lang="th-TH" smtClean="0"/>
              <a:t>22/12/61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B691B-2368-408D-8A91-BF7394D4C2BD}" type="slidenum">
              <a:rPr lang="th-TH" smtClean="0"/>
              <a:t>‹#›</a:t>
            </a:fld>
            <a:endParaRPr lang="th-TH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93938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เนื้อหา 2 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1CE3F-E49C-426A-B9AA-8079D6DE3661}" type="datetimeFigureOut">
              <a:rPr lang="th-TH" smtClean="0"/>
              <a:t>22/12/61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B691B-2368-408D-8A91-BF7394D4C2BD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6450988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การเปรียบเทีย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1CE3F-E49C-426A-B9AA-8079D6DE3661}" type="datetimeFigureOut">
              <a:rPr lang="th-TH" smtClean="0"/>
              <a:t>22/12/61</a:t>
            </a:fld>
            <a:endParaRPr lang="th-T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B691B-2368-408D-8A91-BF7394D4C2BD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0414636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เฉพาะ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1CE3F-E49C-426A-B9AA-8079D6DE3661}" type="datetimeFigureOut">
              <a:rPr lang="th-TH" smtClean="0"/>
              <a:t>22/12/61</a:t>
            </a:fld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B691B-2368-408D-8A91-BF7394D4C2BD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7220116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ว่างเปล่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1CE3F-E49C-426A-B9AA-8079D6DE3661}" type="datetimeFigureOut">
              <a:rPr lang="th-TH" smtClean="0"/>
              <a:t>22/12/61</a:t>
            </a:fld>
            <a:endParaRPr lang="th-T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th-T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B691B-2368-408D-8A91-BF7394D4C2BD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0071219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เนื้อหา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6201CE3F-E49C-426A-B9AA-8079D6DE3661}" type="datetimeFigureOut">
              <a:rPr lang="th-TH" smtClean="0"/>
              <a:t>22/12/61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34B691B-2368-408D-8A91-BF7394D4C2BD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7872212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รูปภาพ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th-TH"/>
              <a:t>คลิกไอคอนเพื่อเพิ่มรูปภาพ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1CE3F-E49C-426A-B9AA-8079D6DE3661}" type="datetimeFigureOut">
              <a:rPr lang="th-TH" smtClean="0"/>
              <a:t>22/12/61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B691B-2368-408D-8A91-BF7394D4C2BD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9638741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6201CE3F-E49C-426A-B9AA-8079D6DE3661}" type="datetimeFigureOut">
              <a:rPr lang="th-TH" smtClean="0"/>
              <a:t>22/12/61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B34B691B-2368-408D-8A91-BF7394D4C2BD}" type="slidenum">
              <a:rPr lang="th-TH" smtClean="0"/>
              <a:t>‹#›</a:t>
            </a:fld>
            <a:endParaRPr lang="th-TH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65657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ctrTitle"/>
          </p:nvPr>
        </p:nvSpPr>
        <p:spPr>
          <a:xfrm>
            <a:off x="863918" y="1925954"/>
            <a:ext cx="10464164" cy="1749743"/>
          </a:xfrm>
        </p:spPr>
        <p:txBody>
          <a:bodyPr>
            <a:noAutofit/>
          </a:bodyPr>
          <a:lstStyle/>
          <a:p>
            <a:r>
              <a:rPr lang="en-US" sz="72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Data Science with Big Data Analysis</a:t>
            </a:r>
            <a:br>
              <a:rPr lang="en-US" sz="6600" b="1" dirty="0">
                <a:latin typeface="Angsana New" panose="02020603050405020304" pitchFamily="18" charset="-34"/>
                <a:cs typeface="Angsana New" panose="02020603050405020304" pitchFamily="18" charset="-34"/>
              </a:rPr>
            </a:br>
            <a:r>
              <a:rPr lang="en-US" sz="66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01418565</a:t>
            </a:r>
            <a:endParaRPr lang="th-TH" sz="6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3" name="ชื่อเรื่องรอง 2"/>
          <p:cNvSpPr>
            <a:spLocks noGrp="1"/>
          </p:cNvSpPr>
          <p:nvPr>
            <p:ph type="subTitle" idx="1"/>
          </p:nvPr>
        </p:nvSpPr>
        <p:spPr>
          <a:xfrm>
            <a:off x="1524000" y="4602163"/>
            <a:ext cx="9144000" cy="1518602"/>
          </a:xfrm>
        </p:spPr>
        <p:txBody>
          <a:bodyPr>
            <a:noAutofit/>
          </a:bodyPr>
          <a:lstStyle/>
          <a:p>
            <a:pPr algn="r"/>
            <a:r>
              <a:rPr lang="th-TH" sz="2800" dirty="0">
                <a:latin typeface="Angsana New" panose="02020603050405020304" pitchFamily="18" charset="-34"/>
                <a:cs typeface="Angsana New" panose="02020603050405020304" pitchFamily="18" charset="-34"/>
              </a:rPr>
              <a:t>ไกรพิชญ์ กิติทัศน์เศรณี </a:t>
            </a:r>
            <a:r>
              <a:rPr lang="en-US" sz="2800" dirty="0">
                <a:latin typeface="Angsana New" panose="02020603050405020304" pitchFamily="18" charset="-34"/>
                <a:cs typeface="Angsana New" panose="02020603050405020304" pitchFamily="18" charset="-34"/>
              </a:rPr>
              <a:t>5714450043</a:t>
            </a:r>
            <a:endParaRPr lang="th-TH" sz="28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pPr algn="r"/>
            <a:r>
              <a:rPr lang="th-TH" sz="2800" dirty="0">
                <a:latin typeface="Angsana New" panose="02020603050405020304" pitchFamily="18" charset="-34"/>
                <a:cs typeface="Angsana New" panose="02020603050405020304" pitchFamily="18" charset="-34"/>
              </a:rPr>
              <a:t>รัชกฤช </a:t>
            </a:r>
            <a:r>
              <a:rPr lang="th-TH" sz="2800" dirty="0" err="1">
                <a:latin typeface="Angsana New" panose="02020603050405020304" pitchFamily="18" charset="-34"/>
                <a:cs typeface="Angsana New" panose="02020603050405020304" pitchFamily="18" charset="-34"/>
              </a:rPr>
              <a:t>มัญ</a:t>
            </a:r>
            <a:r>
              <a:rPr lang="th-TH" sz="2800" dirty="0">
                <a:latin typeface="Angsana New" panose="02020603050405020304" pitchFamily="18" charset="-34"/>
                <a:cs typeface="Angsana New" panose="02020603050405020304" pitchFamily="18" charset="-34"/>
              </a:rPr>
              <a:t>ยานนท์ 6014450017</a:t>
            </a:r>
            <a:endParaRPr lang="en-US" sz="28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pPr algn="r"/>
            <a:r>
              <a:rPr lang="th-TH" sz="2800" dirty="0" err="1">
                <a:latin typeface="Angsana New" panose="02020603050405020304" pitchFamily="18" charset="-34"/>
                <a:cs typeface="Angsana New" panose="02020603050405020304" pitchFamily="18" charset="-34"/>
              </a:rPr>
              <a:t>วุฎฐ</a:t>
            </a:r>
            <a:r>
              <a:rPr lang="th-TH" sz="2800" dirty="0">
                <a:latin typeface="Angsana New" panose="02020603050405020304" pitchFamily="18" charset="-34"/>
                <a:cs typeface="Angsana New" panose="02020603050405020304" pitchFamily="18" charset="-34"/>
              </a:rPr>
              <a:t>ชัย ชุ่มเย็น 6014450076</a:t>
            </a:r>
          </a:p>
        </p:txBody>
      </p:sp>
    </p:spTree>
    <p:extLst>
      <p:ext uri="{BB962C8B-B14F-4D97-AF65-F5344CB8AC3E}">
        <p14:creationId xmlns:p14="http://schemas.microsoft.com/office/powerpoint/2010/main" val="10540343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377190" y="365125"/>
            <a:ext cx="10976610" cy="1325563"/>
          </a:xfrm>
        </p:spPr>
        <p:txBody>
          <a:bodyPr/>
          <a:lstStyle/>
          <a:p>
            <a:r>
              <a:rPr lang="en-US" dirty="0"/>
              <a:t>1.2 </a:t>
            </a:r>
            <a:r>
              <a:rPr lang="th-TH" dirty="0"/>
              <a:t>วิเคราะห์ตามระยะทางของลูกค้า</a:t>
            </a:r>
          </a:p>
        </p:txBody>
      </p:sp>
      <p:pic>
        <p:nvPicPr>
          <p:cNvPr id="4" name="ตัวแทนเนื้อหา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8337" y="1846263"/>
            <a:ext cx="7775651" cy="4022725"/>
          </a:xfrm>
        </p:spPr>
      </p:pic>
    </p:spTree>
    <p:extLst>
      <p:ext uri="{BB962C8B-B14F-4D97-AF65-F5344CB8AC3E}">
        <p14:creationId xmlns:p14="http://schemas.microsoft.com/office/powerpoint/2010/main" val="6609840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ตัวแทนเนื้อหา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5770" y="1846263"/>
            <a:ext cx="8780786" cy="4022725"/>
          </a:xfrm>
        </p:spPr>
      </p:pic>
      <p:sp>
        <p:nvSpPr>
          <p:cNvPr id="5" name="ชื่อเรื่อง 1"/>
          <p:cNvSpPr txBox="1">
            <a:spLocks/>
          </p:cNvSpPr>
          <p:nvPr/>
        </p:nvSpPr>
        <p:spPr>
          <a:xfrm>
            <a:off x="377190" y="365125"/>
            <a:ext cx="1097661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1.2 </a:t>
            </a:r>
            <a:r>
              <a:rPr lang="th-TH" dirty="0"/>
              <a:t>วิเคราะห์ตามระยะทางของลูกค้า</a:t>
            </a:r>
          </a:p>
        </p:txBody>
      </p:sp>
      <p:pic>
        <p:nvPicPr>
          <p:cNvPr id="6" name="รูปภาพ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8914" y="5382"/>
            <a:ext cx="4087642" cy="2045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8426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ตัวแทนเนื้อหา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312" y="1394460"/>
            <a:ext cx="11122707" cy="5356705"/>
          </a:xfrm>
        </p:spPr>
      </p:pic>
      <p:sp>
        <p:nvSpPr>
          <p:cNvPr id="4" name="ชื่อเรื่อง 1"/>
          <p:cNvSpPr txBox="1">
            <a:spLocks/>
          </p:cNvSpPr>
          <p:nvPr/>
        </p:nvSpPr>
        <p:spPr>
          <a:xfrm>
            <a:off x="377190" y="365125"/>
            <a:ext cx="1097661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1.2 </a:t>
            </a:r>
            <a:r>
              <a:rPr lang="th-TH" dirty="0"/>
              <a:t>วิเคราะห์ตามระยะทางของลูกค้า</a:t>
            </a:r>
          </a:p>
        </p:txBody>
      </p:sp>
    </p:spTree>
    <p:extLst>
      <p:ext uri="{BB962C8B-B14F-4D97-AF65-F5344CB8AC3E}">
        <p14:creationId xmlns:p14="http://schemas.microsoft.com/office/powerpoint/2010/main" val="3118844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ตัวแทนเนื้อหา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1141" y="1320165"/>
            <a:ext cx="8008708" cy="5497336"/>
          </a:xfrm>
        </p:spPr>
      </p:pic>
      <p:sp>
        <p:nvSpPr>
          <p:cNvPr id="4" name="ชื่อเรื่อง 1"/>
          <p:cNvSpPr txBox="1">
            <a:spLocks/>
          </p:cNvSpPr>
          <p:nvPr/>
        </p:nvSpPr>
        <p:spPr>
          <a:xfrm>
            <a:off x="377190" y="365125"/>
            <a:ext cx="1097661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1.2 </a:t>
            </a:r>
            <a:r>
              <a:rPr lang="th-TH" dirty="0"/>
              <a:t>วิเคราะห์ตามระยะทางของลูกค้า</a:t>
            </a:r>
          </a:p>
        </p:txBody>
      </p:sp>
    </p:spTree>
    <p:extLst>
      <p:ext uri="{BB962C8B-B14F-4D97-AF65-F5344CB8AC3E}">
        <p14:creationId xmlns:p14="http://schemas.microsoft.com/office/powerpoint/2010/main" val="35870050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1.3 </a:t>
            </a:r>
            <a:r>
              <a:rPr lang="th-TH" dirty="0"/>
              <a:t>วิเคราะห์การติดต่อของลูกค้าแยกตามวัน</a:t>
            </a:r>
          </a:p>
        </p:txBody>
      </p:sp>
      <p:pic>
        <p:nvPicPr>
          <p:cNvPr id="4" name="ตัวแทนเนื้อหา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" y="3391852"/>
            <a:ext cx="6934200" cy="714375"/>
          </a:xfrm>
        </p:spPr>
      </p:pic>
      <p:pic>
        <p:nvPicPr>
          <p:cNvPr id="5" name="รูปภาพ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689" b="3065"/>
          <a:stretch/>
        </p:blipFill>
        <p:spPr>
          <a:xfrm>
            <a:off x="8046720" y="2181503"/>
            <a:ext cx="2760345" cy="4036417"/>
          </a:xfrm>
          <a:prstGeom prst="rect">
            <a:avLst/>
          </a:prstGeom>
        </p:spPr>
      </p:pic>
      <p:sp>
        <p:nvSpPr>
          <p:cNvPr id="6" name="กล่องข้อความ 5"/>
          <p:cNvSpPr txBox="1"/>
          <p:nvPr/>
        </p:nvSpPr>
        <p:spPr>
          <a:xfrm>
            <a:off x="2108493" y="2686050"/>
            <a:ext cx="40430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dirty="0"/>
              <a:t>จำนวนลูกค้าที่ติดต่อทั้งหมดแยกตามวัน</a:t>
            </a:r>
          </a:p>
        </p:txBody>
      </p:sp>
      <p:sp>
        <p:nvSpPr>
          <p:cNvPr id="7" name="กล่องข้อความ 6"/>
          <p:cNvSpPr txBox="1"/>
          <p:nvPr/>
        </p:nvSpPr>
        <p:spPr>
          <a:xfrm>
            <a:off x="8435274" y="1876931"/>
            <a:ext cx="19832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dirty="0"/>
              <a:t>จำนวนวันที่ทำงาน</a:t>
            </a:r>
          </a:p>
        </p:txBody>
      </p:sp>
    </p:spTree>
    <p:extLst>
      <p:ext uri="{BB962C8B-B14F-4D97-AF65-F5344CB8AC3E}">
        <p14:creationId xmlns:p14="http://schemas.microsoft.com/office/powerpoint/2010/main" val="19297746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ตัวแทนเนื้อหา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7173" y="1802436"/>
            <a:ext cx="6281102" cy="4461010"/>
          </a:xfrm>
        </p:spPr>
      </p:pic>
      <p:sp>
        <p:nvSpPr>
          <p:cNvPr id="4" name="ชื่อเรื่อง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dirty="0"/>
              <a:t>1.3 </a:t>
            </a:r>
            <a:r>
              <a:rPr lang="th-TH" dirty="0"/>
              <a:t>วิเคราะห์การติดต่อของลูกค้าแยกตามวัน</a:t>
            </a:r>
          </a:p>
        </p:txBody>
      </p:sp>
    </p:spTree>
    <p:extLst>
      <p:ext uri="{BB962C8B-B14F-4D97-AF65-F5344CB8AC3E}">
        <p14:creationId xmlns:p14="http://schemas.microsoft.com/office/powerpoint/2010/main" val="40779706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สรุปวิเคราะห์การติดต่อของลูกค้า</a:t>
            </a:r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>
          <a:xfrm>
            <a:off x="1097280" y="2080049"/>
            <a:ext cx="10058400" cy="402336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th-TH" sz="3200" dirty="0"/>
              <a:t>ลูกค้ากลุ่มใหญ่ ประมาณ </a:t>
            </a:r>
            <a:r>
              <a:rPr lang="en-US" sz="3200" dirty="0"/>
              <a:t>36% </a:t>
            </a:r>
            <a:r>
              <a:rPr lang="th-TH" sz="3200" dirty="0"/>
              <a:t>ติดต่อเกี่ยวกับสินค้าชนิด </a:t>
            </a:r>
            <a:r>
              <a:rPr lang="en-US" sz="3200" dirty="0" err="1"/>
              <a:t>autodoor</a:t>
            </a:r>
            <a:endParaRPr lang="th-TH" sz="3200" dirty="0"/>
          </a:p>
          <a:p>
            <a:pPr marL="514350" indent="-514350">
              <a:buFont typeface="+mj-lt"/>
              <a:buAutoNum type="arabicPeriod"/>
            </a:pPr>
            <a:r>
              <a:rPr lang="th-TH" sz="3200" dirty="0"/>
              <a:t>กลุ่มลูกค้า เกิน </a:t>
            </a:r>
            <a:r>
              <a:rPr lang="en-US" sz="3200" dirty="0"/>
              <a:t>80% </a:t>
            </a:r>
            <a:r>
              <a:rPr lang="th-TH" sz="3200" dirty="0"/>
              <a:t>จะอยู่ห่างไม่เกิน </a:t>
            </a:r>
            <a:r>
              <a:rPr lang="en-US" sz="3200" dirty="0"/>
              <a:t>78 km.</a:t>
            </a:r>
          </a:p>
        </p:txBody>
      </p:sp>
    </p:spTree>
    <p:extLst>
      <p:ext uri="{BB962C8B-B14F-4D97-AF65-F5344CB8AC3E}">
        <p14:creationId xmlns:p14="http://schemas.microsoft.com/office/powerpoint/2010/main" val="5854319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ชื่อเรื่อง 1"/>
          <p:cNvSpPr>
            <a:spLocks noGrp="1"/>
          </p:cNvSpPr>
          <p:nvPr>
            <p:ph type="title"/>
          </p:nvPr>
        </p:nvSpPr>
        <p:spPr>
          <a:xfrm>
            <a:off x="3272790" y="2828290"/>
            <a:ext cx="5556885" cy="1325563"/>
          </a:xfrm>
        </p:spPr>
        <p:txBody>
          <a:bodyPr>
            <a:normAutofit/>
          </a:bodyPr>
          <a:lstStyle/>
          <a:p>
            <a:r>
              <a:rPr lang="en-US" sz="7200" dirty="0"/>
              <a:t>2.</a:t>
            </a:r>
            <a:r>
              <a:rPr lang="th-TH" sz="7200" dirty="0"/>
              <a:t>วิเคราะห์รายได้</a:t>
            </a:r>
          </a:p>
        </p:txBody>
      </p:sp>
    </p:spTree>
    <p:extLst>
      <p:ext uri="{BB962C8B-B14F-4D97-AF65-F5344CB8AC3E}">
        <p14:creationId xmlns:p14="http://schemas.microsoft.com/office/powerpoint/2010/main" val="13449516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1158240" y="496570"/>
            <a:ext cx="10515600" cy="1325563"/>
          </a:xfrm>
        </p:spPr>
        <p:txBody>
          <a:bodyPr/>
          <a:lstStyle/>
          <a:p>
            <a:r>
              <a:rPr lang="en-US" dirty="0"/>
              <a:t>Raw</a:t>
            </a:r>
            <a:endParaRPr lang="th-TH" dirty="0"/>
          </a:p>
        </p:txBody>
      </p:sp>
      <p:pic>
        <p:nvPicPr>
          <p:cNvPr id="4" name="ตัวแทนเนื้อหา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0966" y="179705"/>
            <a:ext cx="3953907" cy="6558280"/>
          </a:xfrm>
        </p:spPr>
      </p:pic>
      <p:sp>
        <p:nvSpPr>
          <p:cNvPr id="5" name="กล่องข้อความ 4"/>
          <p:cNvSpPr txBox="1"/>
          <p:nvPr/>
        </p:nvSpPr>
        <p:spPr>
          <a:xfrm>
            <a:off x="1158240" y="1971675"/>
            <a:ext cx="617791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th-TH" sz="3600" dirty="0"/>
              <a:t>ได้รับข้อมูลเป็นไฟล์ </a:t>
            </a:r>
            <a:r>
              <a:rPr lang="en-US" sz="3600" dirty="0"/>
              <a:t>pdf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th-TH" sz="3600" dirty="0"/>
              <a:t>เป็นข้อมูลรายได้ที่ต้องยื่นส่งสรรพากร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th-TH" sz="3600" dirty="0"/>
              <a:t>ข้อมูลปี </a:t>
            </a:r>
            <a:r>
              <a:rPr lang="en-US" sz="3600" dirty="0"/>
              <a:t>2017-2018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th-TH" sz="3600" dirty="0"/>
              <a:t>หมายเหตุข้อมูลปี </a:t>
            </a:r>
            <a:r>
              <a:rPr lang="en-US" sz="3600" dirty="0"/>
              <a:t>2018 </a:t>
            </a:r>
            <a:r>
              <a:rPr lang="th-TH" sz="3600" dirty="0"/>
              <a:t>มี</a:t>
            </a:r>
            <a:r>
              <a:rPr lang="en-US" sz="3600" dirty="0"/>
              <a:t> 11 </a:t>
            </a:r>
            <a:r>
              <a:rPr lang="th-TH" sz="3600" dirty="0"/>
              <a:t>เดือน</a:t>
            </a:r>
            <a:endParaRPr lang="en-US" sz="36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th-TH" sz="3600" dirty="0"/>
          </a:p>
        </p:txBody>
      </p:sp>
    </p:spTree>
    <p:extLst>
      <p:ext uri="{BB962C8B-B14F-4D97-AF65-F5344CB8AC3E}">
        <p14:creationId xmlns:p14="http://schemas.microsoft.com/office/powerpoint/2010/main" val="13636624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2.1 </a:t>
            </a:r>
            <a:r>
              <a:rPr lang="th-TH" dirty="0"/>
              <a:t>วิเคราะห์รายได้ประจำปี </a:t>
            </a:r>
          </a:p>
        </p:txBody>
      </p:sp>
      <p:pic>
        <p:nvPicPr>
          <p:cNvPr id="4" name="ตัวแทนเนื้อหา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1851977"/>
            <a:ext cx="10990804" cy="4828857"/>
          </a:xfrm>
        </p:spPr>
      </p:pic>
      <p:sp>
        <p:nvSpPr>
          <p:cNvPr id="5" name="กล่องข้อความ 4"/>
          <p:cNvSpPr txBox="1"/>
          <p:nvPr/>
        </p:nvSpPr>
        <p:spPr>
          <a:xfrm>
            <a:off x="7852410" y="4377690"/>
            <a:ext cx="32576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dirty="0"/>
              <a:t>กราฟแสดงรายได้แยกตามเดือน</a:t>
            </a:r>
          </a:p>
        </p:txBody>
      </p:sp>
    </p:spTree>
    <p:extLst>
      <p:ext uri="{BB962C8B-B14F-4D97-AF65-F5344CB8AC3E}">
        <p14:creationId xmlns:p14="http://schemas.microsoft.com/office/powerpoint/2010/main" val="7282012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ตัวแทนเนื้อหา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185" y="0"/>
            <a:ext cx="11507490" cy="6858000"/>
          </a:xfrm>
        </p:spPr>
      </p:pic>
    </p:spTree>
    <p:extLst>
      <p:ext uri="{BB962C8B-B14F-4D97-AF65-F5344CB8AC3E}">
        <p14:creationId xmlns:p14="http://schemas.microsoft.com/office/powerpoint/2010/main" val="19700460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2.1 </a:t>
            </a:r>
            <a:r>
              <a:rPr lang="th-TH" dirty="0"/>
              <a:t>วิเคราะห์รายได้ประจำปี </a:t>
            </a:r>
          </a:p>
        </p:txBody>
      </p:sp>
      <p:pic>
        <p:nvPicPr>
          <p:cNvPr id="5" name="ตัวแทนเนื้อหา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1754505"/>
            <a:ext cx="6404334" cy="4971896"/>
          </a:xfrm>
        </p:spPr>
      </p:pic>
      <p:sp>
        <p:nvSpPr>
          <p:cNvPr id="6" name="กล่องข้อความ 5"/>
          <p:cNvSpPr txBox="1"/>
          <p:nvPr/>
        </p:nvSpPr>
        <p:spPr>
          <a:xfrm>
            <a:off x="7863840" y="4377690"/>
            <a:ext cx="24641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dirty="0"/>
              <a:t>กราฟแสดงรายได้สะสม</a:t>
            </a:r>
          </a:p>
        </p:txBody>
      </p:sp>
      <p:cxnSp>
        <p:nvCxnSpPr>
          <p:cNvPr id="8" name="ตัวเชื่อมต่อตรง 7"/>
          <p:cNvCxnSpPr/>
          <p:nvPr/>
        </p:nvCxnSpPr>
        <p:spPr>
          <a:xfrm flipH="1">
            <a:off x="5269231" y="4063365"/>
            <a:ext cx="1743074" cy="3429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ตัวเชื่อมต่อตรง 9"/>
          <p:cNvCxnSpPr/>
          <p:nvPr/>
        </p:nvCxnSpPr>
        <p:spPr>
          <a:xfrm flipV="1">
            <a:off x="5309235" y="4126230"/>
            <a:ext cx="11430" cy="235458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28498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8258174" y="3331845"/>
            <a:ext cx="3583306" cy="1143000"/>
          </a:xfrm>
        </p:spPr>
        <p:txBody>
          <a:bodyPr>
            <a:normAutofit/>
          </a:bodyPr>
          <a:lstStyle/>
          <a:p>
            <a:r>
              <a:rPr lang="th-TH" sz="2800" dirty="0"/>
              <a:t>ทำนายผลรายได้สิ้นปี </a:t>
            </a:r>
            <a:r>
              <a:rPr lang="en-US" sz="2800" dirty="0"/>
              <a:t>2018 </a:t>
            </a:r>
            <a:r>
              <a:rPr lang="th-TH" sz="2800" dirty="0"/>
              <a:t>ได้</a:t>
            </a:r>
            <a:br>
              <a:rPr lang="th-TH" sz="2800" dirty="0"/>
            </a:br>
            <a:r>
              <a:rPr lang="th-TH" sz="2800" dirty="0"/>
              <a:t>ประมาณ </a:t>
            </a:r>
            <a:r>
              <a:rPr lang="en-US" sz="2800" dirty="0"/>
              <a:t>18.2 </a:t>
            </a:r>
            <a:r>
              <a:rPr lang="th-TH" sz="2800" dirty="0"/>
              <a:t>ล้านบาท</a:t>
            </a:r>
          </a:p>
        </p:txBody>
      </p:sp>
      <p:pic>
        <p:nvPicPr>
          <p:cNvPr id="5" name="ตัวแทนเนื้อหา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2310304"/>
            <a:ext cx="6878956" cy="4433396"/>
          </a:xfrm>
        </p:spPr>
      </p:pic>
      <p:sp>
        <p:nvSpPr>
          <p:cNvPr id="4" name="ชื่อเรื่อง 1"/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2.1 </a:t>
            </a:r>
            <a:r>
              <a:rPr lang="th-TH" dirty="0"/>
              <a:t>วิเคราะห์รายได้ประจำปี </a:t>
            </a:r>
          </a:p>
        </p:txBody>
      </p:sp>
      <p:cxnSp>
        <p:nvCxnSpPr>
          <p:cNvPr id="7" name="ตัวเชื่อมต่อตรง 6"/>
          <p:cNvCxnSpPr/>
          <p:nvPr/>
        </p:nvCxnSpPr>
        <p:spPr>
          <a:xfrm flipV="1">
            <a:off x="2165985" y="3503296"/>
            <a:ext cx="5223510" cy="28574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ชื่อเรื่อง 1"/>
          <p:cNvSpPr txBox="1">
            <a:spLocks/>
          </p:cNvSpPr>
          <p:nvPr/>
        </p:nvSpPr>
        <p:spPr>
          <a:xfrm>
            <a:off x="990600" y="1696886"/>
            <a:ext cx="6852286" cy="7666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h-TH" sz="2800" dirty="0"/>
              <a:t>ทำ </a:t>
            </a:r>
            <a:r>
              <a:rPr lang="en-US" sz="2800" dirty="0"/>
              <a:t>Regression </a:t>
            </a:r>
            <a:r>
              <a:rPr lang="th-TH" sz="2800" dirty="0"/>
              <a:t>เพื่อทำนายผลรายได้สิ้นปี </a:t>
            </a:r>
            <a:r>
              <a:rPr lang="en-US" sz="2800" dirty="0"/>
              <a:t>2018</a:t>
            </a:r>
            <a:endParaRPr lang="th-TH" sz="2800" dirty="0"/>
          </a:p>
        </p:txBody>
      </p:sp>
    </p:spTree>
    <p:extLst>
      <p:ext uri="{BB962C8B-B14F-4D97-AF65-F5344CB8AC3E}">
        <p14:creationId xmlns:p14="http://schemas.microsoft.com/office/powerpoint/2010/main" val="18579864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2.2 </a:t>
            </a:r>
            <a:r>
              <a:rPr lang="th-TH" dirty="0"/>
              <a:t>วิเคราะห์แยกตามพนักงาน</a:t>
            </a:r>
          </a:p>
        </p:txBody>
      </p:sp>
      <p:pic>
        <p:nvPicPr>
          <p:cNvPr id="4" name="ตัวแทนเนื้อหา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211" b="3135"/>
          <a:stretch/>
        </p:blipFill>
        <p:spPr>
          <a:xfrm>
            <a:off x="1202350" y="2620623"/>
            <a:ext cx="4346916" cy="4237377"/>
          </a:xfrm>
        </p:spPr>
      </p:pic>
      <p:pic>
        <p:nvPicPr>
          <p:cNvPr id="5" name="รูปภาพ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1" t="3735" r="7409" b="8548"/>
          <a:stretch/>
        </p:blipFill>
        <p:spPr>
          <a:xfrm>
            <a:off x="6529143" y="2659837"/>
            <a:ext cx="4280535" cy="2263140"/>
          </a:xfrm>
          <a:prstGeom prst="rect">
            <a:avLst/>
          </a:prstGeom>
        </p:spPr>
      </p:pic>
      <p:sp>
        <p:nvSpPr>
          <p:cNvPr id="6" name="กล่องข้อความ 5"/>
          <p:cNvSpPr txBox="1"/>
          <p:nvPr/>
        </p:nvSpPr>
        <p:spPr>
          <a:xfrm>
            <a:off x="4295690" y="1809267"/>
            <a:ext cx="36615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dirty="0"/>
              <a:t>ตารางแสดงผลการขายของพนักงาน</a:t>
            </a:r>
          </a:p>
        </p:txBody>
      </p:sp>
      <p:sp>
        <p:nvSpPr>
          <p:cNvPr id="7" name="กล่องข้อความ 6"/>
          <p:cNvSpPr txBox="1"/>
          <p:nvPr/>
        </p:nvSpPr>
        <p:spPr>
          <a:xfrm>
            <a:off x="8274457" y="2300499"/>
            <a:ext cx="7899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2018</a:t>
            </a:r>
            <a:endParaRPr lang="th-TH" sz="2000" dirty="0"/>
          </a:p>
        </p:txBody>
      </p:sp>
      <p:sp>
        <p:nvSpPr>
          <p:cNvPr id="8" name="กล่องข้อความ 7"/>
          <p:cNvSpPr txBox="1"/>
          <p:nvPr/>
        </p:nvSpPr>
        <p:spPr>
          <a:xfrm>
            <a:off x="2980855" y="2281406"/>
            <a:ext cx="7899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2017</a:t>
            </a:r>
            <a:endParaRPr lang="th-TH" sz="2000" dirty="0"/>
          </a:p>
        </p:txBody>
      </p:sp>
      <p:sp>
        <p:nvSpPr>
          <p:cNvPr id="9" name="กล่องข้อความ 8"/>
          <p:cNvSpPr txBox="1"/>
          <p:nvPr/>
        </p:nvSpPr>
        <p:spPr>
          <a:xfrm>
            <a:off x="6529143" y="5322234"/>
            <a:ext cx="48189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  <a:r>
              <a:rPr lang="th-TH" dirty="0"/>
              <a:t>หมายเหตุ ปี </a:t>
            </a:r>
            <a:r>
              <a:rPr lang="en-US" dirty="0"/>
              <a:t>2018 </a:t>
            </a:r>
            <a:r>
              <a:rPr lang="th-TH" dirty="0"/>
              <a:t>มีจำนวนเดือน </a:t>
            </a:r>
            <a:r>
              <a:rPr lang="en-US" dirty="0"/>
              <a:t>10 </a:t>
            </a:r>
            <a:r>
              <a:rPr lang="th-TH" dirty="0"/>
              <a:t>เดือน</a:t>
            </a:r>
          </a:p>
        </p:txBody>
      </p:sp>
    </p:spTree>
    <p:extLst>
      <p:ext uri="{BB962C8B-B14F-4D97-AF65-F5344CB8AC3E}">
        <p14:creationId xmlns:p14="http://schemas.microsoft.com/office/powerpoint/2010/main" val="14186649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2.3 </a:t>
            </a:r>
            <a:r>
              <a:rPr lang="th-TH" dirty="0"/>
              <a:t>วิเคราะห์ </a:t>
            </a:r>
            <a:r>
              <a:rPr lang="en-US" dirty="0"/>
              <a:t>Success rate </a:t>
            </a:r>
            <a:r>
              <a:rPr lang="th-TH" dirty="0"/>
              <a:t>ของชนิดสินค้า</a:t>
            </a:r>
          </a:p>
        </p:txBody>
      </p:sp>
      <p:pic>
        <p:nvPicPr>
          <p:cNvPr id="4" name="ตัวแทนเนื้อหา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869" b="3962"/>
          <a:stretch/>
        </p:blipFill>
        <p:spPr>
          <a:xfrm>
            <a:off x="174657" y="2640329"/>
            <a:ext cx="5904613" cy="3520439"/>
          </a:xfrm>
        </p:spPr>
      </p:pic>
      <p:pic>
        <p:nvPicPr>
          <p:cNvPr id="5" name="รูปภาพ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489" b="7034"/>
          <a:stretch/>
        </p:blipFill>
        <p:spPr>
          <a:xfrm>
            <a:off x="6079270" y="2531744"/>
            <a:ext cx="5888699" cy="3629024"/>
          </a:xfrm>
          <a:prstGeom prst="rect">
            <a:avLst/>
          </a:prstGeom>
        </p:spPr>
      </p:pic>
      <p:sp>
        <p:nvSpPr>
          <p:cNvPr id="6" name="กล่องข้อความ 5"/>
          <p:cNvSpPr txBox="1"/>
          <p:nvPr/>
        </p:nvSpPr>
        <p:spPr>
          <a:xfrm>
            <a:off x="8636624" y="2243288"/>
            <a:ext cx="7899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2018</a:t>
            </a:r>
            <a:endParaRPr lang="th-TH" sz="2000" dirty="0"/>
          </a:p>
        </p:txBody>
      </p:sp>
      <p:sp>
        <p:nvSpPr>
          <p:cNvPr id="7" name="กล่องข้อความ 6"/>
          <p:cNvSpPr txBox="1"/>
          <p:nvPr/>
        </p:nvSpPr>
        <p:spPr>
          <a:xfrm>
            <a:off x="2732011" y="2243288"/>
            <a:ext cx="7899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2017</a:t>
            </a:r>
            <a:endParaRPr lang="th-TH" sz="2000" dirty="0"/>
          </a:p>
        </p:txBody>
      </p:sp>
    </p:spTree>
    <p:extLst>
      <p:ext uri="{BB962C8B-B14F-4D97-AF65-F5344CB8AC3E}">
        <p14:creationId xmlns:p14="http://schemas.microsoft.com/office/powerpoint/2010/main" val="37751768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>
          <a:xfrm>
            <a:off x="1097280" y="2291504"/>
            <a:ext cx="10584180" cy="4023360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th-TH" sz="3200" dirty="0"/>
              <a:t>จากกราฟรายได้สะสม แสดงให้เห็นว่า ปี </a:t>
            </a:r>
            <a:r>
              <a:rPr lang="en-US" sz="3200" dirty="0"/>
              <a:t>2018 </a:t>
            </a:r>
            <a:r>
              <a:rPr lang="th-TH" sz="3200" dirty="0"/>
              <a:t>เติบโตกว่า ปี </a:t>
            </a:r>
            <a:r>
              <a:rPr lang="en-US" sz="3200" dirty="0"/>
              <a:t>2017 </a:t>
            </a:r>
            <a:r>
              <a:rPr lang="th-TH" sz="3200" dirty="0"/>
              <a:t>อย่างชัดเจน</a:t>
            </a:r>
          </a:p>
          <a:p>
            <a:pPr marL="457200" indent="-457200">
              <a:buFont typeface="+mj-lt"/>
              <a:buAutoNum type="arabicPeriod"/>
            </a:pPr>
            <a:r>
              <a:rPr lang="th-TH" sz="3200" dirty="0"/>
              <a:t>ได้ค่าการทำนายผลของรายได้สิ้นปี </a:t>
            </a:r>
            <a:r>
              <a:rPr lang="en-US" sz="3200" dirty="0"/>
              <a:t>2018 </a:t>
            </a:r>
            <a:r>
              <a:rPr lang="th-TH" sz="3200" dirty="0"/>
              <a:t>จากการ </a:t>
            </a:r>
            <a:r>
              <a:rPr lang="en-US" sz="3200" dirty="0"/>
              <a:t>Regression</a:t>
            </a:r>
          </a:p>
          <a:p>
            <a:pPr marL="457200" indent="-457200">
              <a:buFont typeface="+mj-lt"/>
              <a:buAutoNum type="arabicPeriod"/>
            </a:pPr>
            <a:r>
              <a:rPr lang="th-TH" sz="3200" dirty="0"/>
              <a:t>จากตารางผลการขายของพนักงาน แสดงให้เห็น </a:t>
            </a:r>
            <a:r>
              <a:rPr lang="en-US" sz="3200" dirty="0"/>
              <a:t>success rate </a:t>
            </a:r>
            <a:r>
              <a:rPr lang="th-TH" sz="3200" dirty="0"/>
              <a:t>ของปี </a:t>
            </a:r>
            <a:r>
              <a:rPr lang="en-US" sz="3200" dirty="0"/>
              <a:t>2018 </a:t>
            </a:r>
            <a:r>
              <a:rPr lang="th-TH" sz="3200" dirty="0"/>
              <a:t>ดีขึ้น </a:t>
            </a:r>
            <a:r>
              <a:rPr lang="en-US" sz="3200" dirty="0"/>
              <a:t>5%</a:t>
            </a:r>
          </a:p>
          <a:p>
            <a:pPr marL="457200" indent="-457200">
              <a:buFont typeface="+mj-lt"/>
              <a:buAutoNum type="arabicPeriod"/>
            </a:pPr>
            <a:r>
              <a:rPr lang="th-TH" sz="3200" dirty="0"/>
              <a:t>สินค้า </a:t>
            </a:r>
            <a:r>
              <a:rPr lang="en-US" sz="3200" dirty="0" err="1"/>
              <a:t>autodoor</a:t>
            </a:r>
            <a:r>
              <a:rPr lang="en-US" sz="3200" dirty="0"/>
              <a:t> </a:t>
            </a:r>
            <a:r>
              <a:rPr lang="th-TH" sz="3200" dirty="0"/>
              <a:t>มีจำนวนลูกค้าเพิ่มขึ้นต่างจากสินค้าชนิดอื่นๆ ที่ลดลง</a:t>
            </a:r>
          </a:p>
          <a:p>
            <a:pPr marL="457200" indent="-457200">
              <a:buFont typeface="+mj-lt"/>
              <a:buAutoNum type="arabicPeriod"/>
            </a:pPr>
            <a:r>
              <a:rPr lang="th-TH" sz="3200" dirty="0"/>
              <a:t>ผลทำนายจาก </a:t>
            </a:r>
            <a:r>
              <a:rPr lang="en-US" sz="3200" dirty="0"/>
              <a:t>Regression </a:t>
            </a:r>
            <a:r>
              <a:rPr lang="th-TH" sz="3200" dirty="0"/>
              <a:t>จะได้ยอดขายปี </a:t>
            </a:r>
            <a:r>
              <a:rPr lang="en-US" sz="3200" dirty="0"/>
              <a:t>2018 </a:t>
            </a:r>
            <a:r>
              <a:rPr lang="th-TH" sz="3200" dirty="0"/>
              <a:t>เท่ากับ </a:t>
            </a:r>
            <a:r>
              <a:rPr lang="en-US" sz="3200" dirty="0"/>
              <a:t>18.2 </a:t>
            </a:r>
            <a:r>
              <a:rPr lang="th-TH" sz="3200" dirty="0"/>
              <a:t>ล้าน</a:t>
            </a:r>
            <a:endParaRPr lang="en-US" sz="3200" dirty="0"/>
          </a:p>
          <a:p>
            <a:pPr marL="0" indent="0">
              <a:buNone/>
            </a:pPr>
            <a:endParaRPr lang="th-TH" sz="3200" dirty="0"/>
          </a:p>
          <a:p>
            <a:pPr marL="457200" indent="-457200">
              <a:buFont typeface="+mj-lt"/>
              <a:buAutoNum type="arabicPeriod"/>
            </a:pPr>
            <a:endParaRPr lang="th-TH" sz="3200" dirty="0"/>
          </a:p>
          <a:p>
            <a:pPr marL="457200" indent="-457200">
              <a:buFont typeface="+mj-lt"/>
              <a:buAutoNum type="arabicPeriod"/>
            </a:pPr>
            <a:endParaRPr lang="th-TH" sz="3200" dirty="0"/>
          </a:p>
        </p:txBody>
      </p:sp>
      <p:sp>
        <p:nvSpPr>
          <p:cNvPr id="4" name="ชื่อเรื่อง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th-TH" dirty="0"/>
              <a:t>สรุปวิเคราะห์รายได้</a:t>
            </a:r>
          </a:p>
        </p:txBody>
      </p:sp>
    </p:spTree>
    <p:extLst>
      <p:ext uri="{BB962C8B-B14F-4D97-AF65-F5344CB8AC3E}">
        <p14:creationId xmlns:p14="http://schemas.microsoft.com/office/powerpoint/2010/main" val="40225666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Machine Learning (Decision tree)</a:t>
            </a:r>
            <a:endParaRPr lang="th-TH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4759FEF5-4668-1744-8FD9-D53B8A767C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3955" y="1748649"/>
            <a:ext cx="8777074" cy="4967296"/>
          </a:xfrm>
        </p:spPr>
      </p:pic>
    </p:spTree>
    <p:extLst>
      <p:ext uri="{BB962C8B-B14F-4D97-AF65-F5344CB8AC3E}">
        <p14:creationId xmlns:p14="http://schemas.microsoft.com/office/powerpoint/2010/main" val="38160693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Machine Learning (Decision tree)</a:t>
            </a:r>
            <a:endParaRPr lang="th-TH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6E136FD-CB38-E741-874A-7AA7ACDA1E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691" y="1737360"/>
            <a:ext cx="11348155" cy="4539262"/>
          </a:xfrm>
        </p:spPr>
      </p:pic>
    </p:spTree>
    <p:extLst>
      <p:ext uri="{BB962C8B-B14F-4D97-AF65-F5344CB8AC3E}">
        <p14:creationId xmlns:p14="http://schemas.microsoft.com/office/powerpoint/2010/main" val="16330840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Machine Learning (Decision tree)</a:t>
            </a:r>
            <a:endParaRPr lang="th-TH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DC26DF6-2721-774A-8CC7-58689FF345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3998" y="2237668"/>
            <a:ext cx="6661882" cy="2616553"/>
          </a:xfrm>
        </p:spPr>
      </p:pic>
    </p:spTree>
    <p:extLst>
      <p:ext uri="{BB962C8B-B14F-4D97-AF65-F5344CB8AC3E}">
        <p14:creationId xmlns:p14="http://schemas.microsoft.com/office/powerpoint/2010/main" val="18287671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Machine Learning (Decision tree)</a:t>
            </a:r>
            <a:endParaRPr lang="th-TH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EC87C6A-4B4F-0745-B216-FD7F99D2E3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0447" y="1857552"/>
            <a:ext cx="6184610" cy="4859337"/>
          </a:xfrm>
        </p:spPr>
      </p:pic>
    </p:spTree>
    <p:extLst>
      <p:ext uri="{BB962C8B-B14F-4D97-AF65-F5344CB8AC3E}">
        <p14:creationId xmlns:p14="http://schemas.microsoft.com/office/powerpoint/2010/main" val="26498736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2BD5D65-DC2A-9443-8AE1-0D0D210770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6992" y="1761771"/>
            <a:ext cx="5877407" cy="4040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8687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Raw data</a:t>
            </a:r>
            <a:endParaRPr lang="th-TH" dirty="0"/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>
          <a:xfrm>
            <a:off x="1097280" y="1971464"/>
            <a:ext cx="5692140" cy="4023360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th-TH" sz="2800" dirty="0"/>
              <a:t> รายการลูกค้าที่ติดต่อ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th-TH" sz="2800" dirty="0"/>
              <a:t> รายได้รวมแต่ละเดือนประจำปี </a:t>
            </a:r>
            <a:endParaRPr lang="en-US" sz="2800" dirty="0"/>
          </a:p>
          <a:p>
            <a:r>
              <a:rPr lang="en-US" sz="2800" dirty="0"/>
              <a:t>  2017,2018 </a:t>
            </a:r>
            <a:r>
              <a:rPr lang="th-TH" sz="2800" dirty="0"/>
              <a:t>ของบริษัท</a:t>
            </a:r>
          </a:p>
        </p:txBody>
      </p:sp>
      <p:pic>
        <p:nvPicPr>
          <p:cNvPr id="4" name="รูปภาพ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2544" y="1971464"/>
            <a:ext cx="7527526" cy="4231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8201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Cleaning Data</a:t>
            </a:r>
            <a:endParaRPr lang="th-TH" dirty="0"/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>
          <a:xfrm>
            <a:off x="680085" y="2248535"/>
            <a:ext cx="11751945" cy="4351338"/>
          </a:xfrm>
        </p:spPr>
        <p:txBody>
          <a:bodyPr>
            <a:normAutofit/>
          </a:bodyPr>
          <a:lstStyle/>
          <a:p>
            <a:r>
              <a:rPr lang="th-TH" sz="3200" dirty="0"/>
              <a:t>ปัญหาที่เจอ</a:t>
            </a:r>
          </a:p>
          <a:p>
            <a:pPr marL="914400" lvl="1" indent="-457200">
              <a:buFont typeface="+mj-lt"/>
              <a:buAutoNum type="arabicPeriod"/>
            </a:pPr>
            <a:r>
              <a:rPr lang="th-TH" sz="2800" dirty="0"/>
              <a:t>ชื่อพนักงานสะกดไม่เหมือนกัน เช่น แจ๊ค</a:t>
            </a:r>
            <a:r>
              <a:rPr lang="en-US" sz="2800" dirty="0"/>
              <a:t>, </a:t>
            </a:r>
            <a:r>
              <a:rPr lang="th-TH" sz="2800" dirty="0" err="1"/>
              <a:t>แจ็ค</a:t>
            </a:r>
            <a:r>
              <a:rPr lang="en-US" sz="2800" dirty="0"/>
              <a:t>, Jack </a:t>
            </a:r>
            <a:r>
              <a:rPr lang="th-TH" sz="2800" dirty="0"/>
              <a:t>เป็นต้น</a:t>
            </a:r>
          </a:p>
          <a:p>
            <a:pPr marL="914400" lvl="1" indent="-457200">
              <a:buFont typeface="+mj-lt"/>
              <a:buAutoNum type="arabicPeriod"/>
            </a:pPr>
            <a:r>
              <a:rPr lang="th-TH" sz="2800" dirty="0"/>
              <a:t>วันที่คนละ </a:t>
            </a:r>
            <a:r>
              <a:rPr lang="en-US" sz="2800" dirty="0"/>
              <a:t>format</a:t>
            </a:r>
          </a:p>
          <a:p>
            <a:pPr marL="914400" lvl="1" indent="-457200">
              <a:buFont typeface="+mj-lt"/>
              <a:buAutoNum type="arabicPeriod"/>
            </a:pPr>
            <a:r>
              <a:rPr lang="th-TH" sz="2800" dirty="0"/>
              <a:t>ไฟล์ </a:t>
            </a:r>
            <a:r>
              <a:rPr lang="en-US" sz="2800" dirty="0"/>
              <a:t>excel </a:t>
            </a:r>
            <a:r>
              <a:rPr lang="th-TH" sz="2800" dirty="0"/>
              <a:t>ที่บันทึกในแต่ละเดือน บันทึกไม่เหมือนกัน เช่น บางคนบันทึก </a:t>
            </a:r>
            <a:r>
              <a:rPr lang="en-US" sz="2800" dirty="0"/>
              <a:t>row </a:t>
            </a:r>
            <a:r>
              <a:rPr lang="th-TH" sz="2800" dirty="0"/>
              <a:t>เดียว บางคนผสาน </a:t>
            </a:r>
            <a:r>
              <a:rPr lang="en-US" sz="2800" dirty="0"/>
              <a:t>row</a:t>
            </a:r>
            <a:endParaRPr lang="th-TH" sz="2800" dirty="0"/>
          </a:p>
          <a:p>
            <a:pPr marL="914400" lvl="1" indent="-457200">
              <a:buFont typeface="+mj-lt"/>
              <a:buAutoNum type="arabicPeriod"/>
            </a:pPr>
            <a:r>
              <a:rPr lang="th-TH" sz="2800" dirty="0"/>
              <a:t>ไม่ระบุสถานที่ติดตั้งที่ชัดเจน</a:t>
            </a:r>
          </a:p>
          <a:p>
            <a:pPr marL="914400" lvl="1" indent="-457200">
              <a:buFont typeface="+mj-lt"/>
              <a:buAutoNum type="arabicPeriod"/>
            </a:pPr>
            <a:r>
              <a:rPr lang="th-TH" sz="2800" dirty="0"/>
              <a:t>กรอกข้อมูลสลับกัน เช่น กรอกข้อมูล เบอร์โทร กับ สถานที่ติดตั้งสลับกัน</a:t>
            </a:r>
          </a:p>
          <a:p>
            <a:pPr marL="914400" lvl="1" indent="-457200">
              <a:buFont typeface="+mj-lt"/>
              <a:buAutoNum type="arabicPeriod"/>
            </a:pPr>
            <a:r>
              <a:rPr lang="th-TH" sz="2800" dirty="0"/>
              <a:t>ข้อมูลที่ขายได้ หรือ ไม่ได้ ใช้วิธีระบุไม่เหมือนกัน เช่น คนหนึ่งใช้ตัวหนังสือสีเขียว อีกคนทำแถบ </a:t>
            </a:r>
            <a:r>
              <a:rPr lang="en-US" sz="2800" dirty="0"/>
              <a:t>row </a:t>
            </a:r>
            <a:r>
              <a:rPr lang="th-TH" sz="2800" dirty="0"/>
              <a:t>สีเขียว</a:t>
            </a:r>
          </a:p>
        </p:txBody>
      </p:sp>
    </p:spTree>
    <p:extLst>
      <p:ext uri="{BB962C8B-B14F-4D97-AF65-F5344CB8AC3E}">
        <p14:creationId xmlns:p14="http://schemas.microsoft.com/office/powerpoint/2010/main" val="32451484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รูปภาพ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02970"/>
            <a:ext cx="12207622" cy="5955030"/>
          </a:xfrm>
          <a:prstGeom prst="rect">
            <a:avLst/>
          </a:prstGeom>
        </p:spPr>
      </p:pic>
      <p:sp>
        <p:nvSpPr>
          <p:cNvPr id="6" name="กล่องข้อความ 5"/>
          <p:cNvSpPr txBox="1"/>
          <p:nvPr/>
        </p:nvSpPr>
        <p:spPr>
          <a:xfrm>
            <a:off x="1" y="-1"/>
            <a:ext cx="474916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Raw (Before)</a:t>
            </a:r>
            <a:endParaRPr lang="th-TH" sz="4400" dirty="0"/>
          </a:p>
        </p:txBody>
      </p:sp>
    </p:spTree>
    <p:extLst>
      <p:ext uri="{BB962C8B-B14F-4D97-AF65-F5344CB8AC3E}">
        <p14:creationId xmlns:p14="http://schemas.microsoft.com/office/powerpoint/2010/main" val="874995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26035"/>
            <a:ext cx="12192000" cy="5931965"/>
          </a:xfrm>
          <a:prstGeom prst="rect">
            <a:avLst/>
          </a:prstGeom>
        </p:spPr>
      </p:pic>
      <p:sp>
        <p:nvSpPr>
          <p:cNvPr id="5" name="กล่องข้อความ 4"/>
          <p:cNvSpPr txBox="1"/>
          <p:nvPr/>
        </p:nvSpPr>
        <p:spPr>
          <a:xfrm>
            <a:off x="1" y="-1"/>
            <a:ext cx="474916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Cleaning (After)</a:t>
            </a:r>
            <a:endParaRPr lang="th-TH" sz="4400" dirty="0"/>
          </a:p>
        </p:txBody>
      </p:sp>
    </p:spTree>
    <p:extLst>
      <p:ext uri="{BB962C8B-B14F-4D97-AF65-F5344CB8AC3E}">
        <p14:creationId xmlns:p14="http://schemas.microsoft.com/office/powerpoint/2010/main" val="31038166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DataFrame</a:t>
            </a:r>
            <a:endParaRPr lang="th-TH" dirty="0"/>
          </a:p>
        </p:txBody>
      </p:sp>
      <p:pic>
        <p:nvPicPr>
          <p:cNvPr id="4" name="ตัวแทนเนื้อหา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63" y="2117171"/>
            <a:ext cx="10058400" cy="3480909"/>
          </a:xfrm>
        </p:spPr>
      </p:pic>
    </p:spTree>
    <p:extLst>
      <p:ext uri="{BB962C8B-B14F-4D97-AF65-F5344CB8AC3E}">
        <p14:creationId xmlns:p14="http://schemas.microsoft.com/office/powerpoint/2010/main" val="21902357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1975485" y="2559685"/>
            <a:ext cx="8688705" cy="1325563"/>
          </a:xfrm>
        </p:spPr>
        <p:txBody>
          <a:bodyPr>
            <a:normAutofit/>
          </a:bodyPr>
          <a:lstStyle/>
          <a:p>
            <a:r>
              <a:rPr lang="en-US" sz="7200" dirty="0"/>
              <a:t>1.</a:t>
            </a:r>
            <a:r>
              <a:rPr lang="th-TH" sz="7200" dirty="0"/>
              <a:t>วิเคราะห์การติดต่อของลูกค้า</a:t>
            </a:r>
          </a:p>
        </p:txBody>
      </p:sp>
    </p:spTree>
    <p:extLst>
      <p:ext uri="{BB962C8B-B14F-4D97-AF65-F5344CB8AC3E}">
        <p14:creationId xmlns:p14="http://schemas.microsoft.com/office/powerpoint/2010/main" val="39637968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1.1 </a:t>
            </a:r>
            <a:r>
              <a:rPr lang="th-TH" dirty="0"/>
              <a:t>วิเคราะห์ตามหมวดสินค้า</a:t>
            </a:r>
            <a:br>
              <a:rPr lang="en-US" dirty="0"/>
            </a:br>
            <a:br>
              <a:rPr lang="th-TH" dirty="0"/>
            </a:br>
            <a:endParaRPr lang="th-TH" dirty="0"/>
          </a:p>
        </p:txBody>
      </p:sp>
      <p:sp>
        <p:nvSpPr>
          <p:cNvPr id="4" name="กล่องข้อความ 3"/>
          <p:cNvSpPr txBox="1"/>
          <p:nvPr/>
        </p:nvSpPr>
        <p:spPr>
          <a:xfrm>
            <a:off x="3560445" y="914400"/>
            <a:ext cx="51700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dirty="0"/>
              <a:t>ตารางสรุปลูกค้าติดต่อแยกตามหมวดสินค้าทั้งหมด</a:t>
            </a:r>
          </a:p>
        </p:txBody>
      </p:sp>
      <p:pic>
        <p:nvPicPr>
          <p:cNvPr id="8" name="ตัวแทนเนื้อหา 7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23851" b="1939"/>
          <a:stretch/>
        </p:blipFill>
        <p:spPr>
          <a:xfrm>
            <a:off x="1154431" y="1748791"/>
            <a:ext cx="3954780" cy="4539534"/>
          </a:xfrm>
        </p:spPr>
      </p:pic>
      <p:pic>
        <p:nvPicPr>
          <p:cNvPr id="9" name="รูปภาพ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766" y="1748790"/>
            <a:ext cx="6042732" cy="4434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765641"/>
      </p:ext>
    </p:extLst>
  </p:cSld>
  <p:clrMapOvr>
    <a:masterClrMapping/>
  </p:clrMapOvr>
</p:sld>
</file>

<file path=ppt/theme/theme1.xml><?xml version="1.0" encoding="utf-8"?>
<a:theme xmlns:a="http://schemas.openxmlformats.org/drawingml/2006/main" name="ย้อนยุค">
  <a:themeElements>
    <a:clrScheme name="ย้อนยุค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ย้อนยุค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ย้อนยุค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660</TotalTime>
  <Words>446</Words>
  <Application>Microsoft Macintosh PowerPoint</Application>
  <PresentationFormat>Widescreen</PresentationFormat>
  <Paragraphs>65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Angsana New</vt:lpstr>
      <vt:lpstr>Arial</vt:lpstr>
      <vt:lpstr>Calibri</vt:lpstr>
      <vt:lpstr>Calibri Light</vt:lpstr>
      <vt:lpstr>Cordia New</vt:lpstr>
      <vt:lpstr>ย้อนยุค</vt:lpstr>
      <vt:lpstr>Data Science with Big Data Analysis 01418565</vt:lpstr>
      <vt:lpstr>PowerPoint Presentation</vt:lpstr>
      <vt:lpstr>Raw data</vt:lpstr>
      <vt:lpstr>Cleaning Data</vt:lpstr>
      <vt:lpstr>PowerPoint Presentation</vt:lpstr>
      <vt:lpstr>PowerPoint Presentation</vt:lpstr>
      <vt:lpstr>DataFrame</vt:lpstr>
      <vt:lpstr>1.วิเคราะห์การติดต่อของลูกค้า</vt:lpstr>
      <vt:lpstr>1.1 วิเคราะห์ตามหมวดสินค้า  </vt:lpstr>
      <vt:lpstr>1.2 วิเคราะห์ตามระยะทางของลูกค้า</vt:lpstr>
      <vt:lpstr>PowerPoint Presentation</vt:lpstr>
      <vt:lpstr>PowerPoint Presentation</vt:lpstr>
      <vt:lpstr>PowerPoint Presentation</vt:lpstr>
      <vt:lpstr>1.3 วิเคราะห์การติดต่อของลูกค้าแยกตามวัน</vt:lpstr>
      <vt:lpstr>1.3 วิเคราะห์การติดต่อของลูกค้าแยกตามวัน</vt:lpstr>
      <vt:lpstr>สรุปวิเคราะห์การติดต่อของลูกค้า</vt:lpstr>
      <vt:lpstr>2.วิเคราะห์รายได้</vt:lpstr>
      <vt:lpstr>Raw</vt:lpstr>
      <vt:lpstr>2.1 วิเคราะห์รายได้ประจำปี </vt:lpstr>
      <vt:lpstr>2.1 วิเคราะห์รายได้ประจำปี </vt:lpstr>
      <vt:lpstr>ทำนายผลรายได้สิ้นปี 2018 ได้ ประมาณ 18.2 ล้านบาท</vt:lpstr>
      <vt:lpstr>2.2 วิเคราะห์แยกตามพนักงาน</vt:lpstr>
      <vt:lpstr>2.3 วิเคราะห์ Success rate ของชนิดสินค้า</vt:lpstr>
      <vt:lpstr>สรุปวิเคราะห์รายได้</vt:lpstr>
      <vt:lpstr>3. Machine Learning (Decision tree)</vt:lpstr>
      <vt:lpstr>3. Machine Learning (Decision tree)</vt:lpstr>
      <vt:lpstr>3. Machine Learning (Decision tree)</vt:lpstr>
      <vt:lpstr>3. Machine Learning (Decision tree)</vt:lpstr>
      <vt:lpstr>PowerPoint Presentation</vt:lpstr>
    </vt:vector>
  </TitlesOfParts>
  <Company>Microsoft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01418565 Data Science with Big Data Analysis</dc:title>
  <dc:creator>Kraiphit Kititutseranee</dc:creator>
  <cp:lastModifiedBy>Microsoft Office User</cp:lastModifiedBy>
  <cp:revision>71</cp:revision>
  <dcterms:created xsi:type="dcterms:W3CDTF">2018-12-22T11:21:02Z</dcterms:created>
  <dcterms:modified xsi:type="dcterms:W3CDTF">2018-12-22T22:23:26Z</dcterms:modified>
</cp:coreProperties>
</file>